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4167998" y="0"/>
            <a:ext cx="3188595" cy="57471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42770" y="1431824"/>
            <a:ext cx="6872756" cy="3865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735830" y="5512523"/>
            <a:ext cx="5886637" cy="451024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4167998" y="10879875"/>
            <a:ext cx="3188595" cy="57471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>
          <a:xfrm>
            <a:off x="4009390" y="5793105"/>
            <a:ext cx="4057015" cy="928370"/>
          </a:xfrm>
        </p:spPr>
        <p:txBody>
          <a:bodyPr/>
          <a:lstStyle>
            <a:lvl1pPr algn="ctr">
              <a:defRPr/>
            </a:lvl1pPr>
          </a:lstStyle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7030" y="6356350"/>
            <a:ext cx="2743200" cy="365125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 anchor="b">
            <a:noAutofit/>
          </a:bodyPr>
          <a:lstStyle>
            <a:lvl1pPr>
              <a:defRPr sz="6000" b="1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611683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1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kumimoji="0" lang="en-US" sz="20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2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20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ru-RU" altLang="en-US"/>
              <a:t>Санкт-Петербург</a:t>
            </a:r>
            <a:endParaRPr lang="ru-RU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/>
          <a:lstStyle/>
          <a:p>
            <a:pPr marL="0" lvl="0" indent="0">
              <a:buNone/>
            </a:pPr>
            <a:r>
              <a:t>Биссус в войне и мире беломорских мидий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В.Хайтов, А.Ковалев, П.Александрова, В.Шеламова, Т.Ершова</a:t>
            </a:r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>
          <a:xfrm>
            <a:off x="4009390" y="5793105"/>
            <a:ext cx="4057015" cy="928370"/>
          </a:xfrm>
        </p:spPr>
        <p:txBody>
          <a:bodyPr/>
          <a:lstStyle/>
          <a:p>
            <a:pPr marL="0" lvl="0" indent="0">
              <a:buNone/>
            </a:pPr>
            <a:r>
              <a:t>Чтения памяти К. М. Дерюгина 2023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Влияние солености на силу прикрепления к субстрату</a:t>
            </a:r>
          </a:p>
        </p:txBody>
      </p:sp>
      <p:pic>
        <p:nvPicPr>
          <p:cNvPr id="3" name="Picture 1" descr="Khaitov_Byssus_in_mussel_life_files/figure-pptx/unnamed-chunk-9-1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647700" y="1917700"/>
            <a:ext cx="5181600" cy="4140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6031230" cy="4351655"/>
          </a:xfrm>
        </p:spPr>
        <p:txBody>
          <a:bodyPr/>
          <a:lstStyle/>
          <a:p>
            <a:pPr marL="0" lvl="0" indent="0">
              <a:buNone/>
            </a:pPr>
            <a:r>
              <a:rPr b="1"/>
              <a:t>В экспериментальных условиях:</a:t>
            </a:r>
            <a:endParaRPr b="1"/>
          </a:p>
          <a:p>
            <a:pPr lvl="0"/>
            <a:r>
              <a:t>По мере уменьшения солености, сила прикрепления мидий </a:t>
            </a:r>
            <a:r>
              <a:rPr i="1"/>
              <a:t>E-морфотипа</a:t>
            </a:r>
            <a:r>
              <a:t> значимо снижается.</a:t>
            </a:r>
          </a:p>
          <a:p>
            <a:pPr lvl="0"/>
            <a:r>
              <a:t>Для мидий </a:t>
            </a:r>
            <a:r>
              <a:rPr i="1"/>
              <a:t>T-морфотипа</a:t>
            </a:r>
            <a:r>
              <a:t> связь с соленостью не выявлена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marL="0" lvl="0" indent="0">
              <a:buNone/>
            </a:pPr>
            <a:r>
              <a:t>Война между мидиями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Однослойные VS многослойные поселения мидий, или кто на ком?</a:t>
            </a:r>
          </a:p>
        </p:txBody>
      </p:sp>
      <p:pic>
        <p:nvPicPr>
          <p:cNvPr id="6" name="Picture 1" descr="Figures/Layer_TrEd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1295400" y="1816100"/>
            <a:ext cx="3886200" cy="3835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Керамическая пластина, использованная в эксперименте</a:t>
            </a:r>
          </a:p>
        </p:txBody>
      </p:sp>
      <p:pic>
        <p:nvPicPr>
          <p:cNvPr id="4" name="Picture 1" descr="Khaitov_Byssus_in_mussel_life_files/figure-pptx/unnamed-chunk-11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Мидии T-морфотипа чаще прикрепляются к пластине, чем к раковинам соседних мидий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Кто кого?</a:t>
            </a:r>
          </a:p>
        </p:txBody>
      </p:sp>
      <p:pic>
        <p:nvPicPr>
          <p:cNvPr id="5" name="Picture 1" descr="Figures/Donor_Recipient.png"/>
          <p:cNvPicPr>
            <a:picLocks noGrp="1" noChangeAspect="1"/>
          </p:cNvPicPr>
          <p:nvPr/>
        </p:nvPicPr>
        <p:blipFill>
          <a:blip r:embed="rId1">
            <a:lum bright="12000"/>
          </a:blip>
          <a:stretch>
            <a:fillRect/>
          </a:stretch>
        </p:blipFill>
        <p:spPr bwMode="auto">
          <a:xfrm>
            <a:off x="1405890" y="1257935"/>
            <a:ext cx="3880485" cy="56000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Picture 1" descr="Khaitov_Byssus_in_mussel_life_files/figure-pptx/unnamed-chunk-13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1257935"/>
            <a:ext cx="5499100" cy="43935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5888990" y="5793105"/>
            <a:ext cx="630301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Мидии E-морфотипа при соседстве с мидиями T-морфотипа большую долю нитей крепят к чужаку, а не к субстрату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“Проникающий” биссус</a:t>
            </a:r>
          </a:p>
        </p:txBody>
      </p:sp>
      <p:pic>
        <p:nvPicPr>
          <p:cNvPr id="3" name="Picture 1" descr="Figures/Mutual_byssus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0" y="1428750"/>
            <a:ext cx="6906260" cy="53320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265" y="1428750"/>
            <a:ext cx="4822190" cy="4351655"/>
          </a:xfrm>
        </p:spPr>
        <p:txBody>
          <a:bodyPr/>
          <a:lstStyle/>
          <a:p>
            <a:pPr marL="0" lvl="0" indent="0">
              <a:buNone/>
            </a:pPr>
            <a:r>
              <a:t>При постановке эксперимента, когда моллюски были ориентированы брюшной стороной друг к другу, было отмечено прикрепление биссуса к стволу биссусных нитей партнера.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rPr i="1"/>
              <a:t>Mytilus trossulus</a:t>
            </a:r>
            <a:r>
              <a:t>: бей своих?</a:t>
            </a:r>
          </a:p>
        </p:txBody>
      </p:sp>
      <p:pic>
        <p:nvPicPr>
          <p:cNvPr id="4" name="Picture 1" descr="Figures/Mussels_on_plate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880110" y="1306195"/>
            <a:ext cx="3492500" cy="49155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Picture 1" descr="Khaitov_Byssus_in_mussel_life_files/figure-pptx/unnamed-chunk-14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028565" y="1199515"/>
            <a:ext cx="6967220" cy="55670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marL="0" lvl="0" indent="0">
              <a:buNone/>
            </a:pPr>
            <a:r>
              <a:t>Биссус в войне с врагами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Морские звезды - естественные враги мидий</a:t>
            </a:r>
          </a:p>
        </p:txBody>
      </p:sp>
      <p:pic>
        <p:nvPicPr>
          <p:cNvPr id="6" name="Picture 1" descr="Figures/AsTrEd_box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647700" y="2247900"/>
            <a:ext cx="5181600" cy="29591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В садках, расположенных над пластиной с мидиями, находились морские звезды или ничего</a:t>
            </a:r>
          </a:p>
        </p:txBody>
      </p:sp>
      <p:pic>
        <p:nvPicPr>
          <p:cNvPr id="4" name="Picture 1" descr="Khaitov_Byssus_in_mussel_life_files/figure-pptx/unnamed-chunk-16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В присутствии химических сигналов от хищника мидии сильнее прикрепляются к субстрату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marL="0" lvl="0" indent="0">
              <a:buNone/>
            </a:pPr>
            <a:r>
              <a:t>Война с биссусом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Фукоиды: борьба с обрастанием?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1605" y="1693545"/>
            <a:ext cx="5039995" cy="4351655"/>
          </a:xfrm>
        </p:spPr>
        <p:txBody>
          <a:bodyPr>
            <a:normAutofit lnSpcReduction="10000"/>
          </a:bodyPr>
          <a:lstStyle/>
          <a:p>
            <a:pPr marL="0" lvl="0" indent="0">
              <a:buNone/>
            </a:pPr>
            <a:r>
              <a:rPr b="1"/>
              <a:t>Получение “кондиционированной” воды:</a:t>
            </a:r>
            <a:endParaRPr b="1"/>
          </a:p>
          <a:p>
            <a:pPr lvl="0"/>
            <a:r>
              <a:t>Вода с метаболитами </a:t>
            </a:r>
            <a:r>
              <a:rPr i="1"/>
              <a:t>Ascophyllum nodosum</a:t>
            </a:r>
            <a:r>
              <a:t> (600 г водорослей на 0.5 л морской воды, 6 часов, 2 контейнера)</a:t>
            </a:r>
          </a:p>
          <a:p>
            <a:pPr lvl="0"/>
            <a:r>
              <a:t>Вода с метаболитами </a:t>
            </a:r>
            <a:r>
              <a:rPr i="1"/>
              <a:t>Fucus vesiculosus</a:t>
            </a:r>
            <a:r>
              <a:t> (600 г водорослей на 0.5 л морской воды, 6 часов, 2 контейнера)</a:t>
            </a:r>
          </a:p>
          <a:p>
            <a:pPr lvl="0"/>
            <a:r>
              <a:t>Контроль 0.5 л морской воды. 6 часов, 2 контейнера</a:t>
            </a:r>
          </a:p>
        </p:txBody>
      </p:sp>
      <p:pic>
        <p:nvPicPr>
          <p:cNvPr id="5" name="Picture 1" descr="Khaitov_Byssus_in_mussel_life_files/figure-pptx/unnamed-chunk-18-1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5981065" y="1511300"/>
            <a:ext cx="5993130" cy="4787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TextBox 3"/>
          <p:cNvSpPr txBox="1"/>
          <p:nvPr/>
        </p:nvSpPr>
        <p:spPr>
          <a:xfrm>
            <a:off x="6386830" y="6159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Выделения </a:t>
            </a:r>
            <a:r>
              <a:rPr i="1"/>
              <a:t>F.vesiculosus</a:t>
            </a:r>
            <a:r>
              <a:t> полностью подавляют образование биссуса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Беломорские мидии</a:t>
            </a:r>
          </a:p>
        </p:txBody>
      </p:sp>
      <p:pic>
        <p:nvPicPr>
          <p:cNvPr id="5" name="Picture 1" descr="Figures/Katolikova.jp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774700" y="1816100"/>
            <a:ext cx="4940300" cy="3835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Katolikova et al., 2016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В Белом море обитает два вида мидий</a:t>
            </a:r>
            <a:endParaRPr b="1"/>
          </a:p>
          <a:p>
            <a:pPr lvl="0"/>
            <a:r>
              <a:rPr i="1"/>
              <a:t>Mytilus edulis</a:t>
            </a:r>
            <a:r>
              <a:t> — коренной для Белого моря вид</a:t>
            </a:r>
          </a:p>
          <a:p>
            <a:pPr lvl="0"/>
            <a:r>
              <a:rPr i="1"/>
              <a:t>Mytilus trossulus</a:t>
            </a:r>
            <a:r>
              <a:t> — Вид вселенец, завезенный в акваторию Баренцева и Белого морей судами из Северной Америкой во время Второй Мировой Войны.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marL="0" lvl="0" indent="0">
              <a:buNone/>
            </a:pPr>
            <a:r>
              <a:t>Итоги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Мидии T-морфотипа (~ </a:t>
            </a:r>
            <a:r>
              <a:rPr i="1"/>
              <a:t>M.trossulus</a:t>
            </a:r>
            <a:r>
              <a:t>) выделяют больше биссуса и крепятся к субстрату сильнее, чем мидии E-морфотипа (~ </a:t>
            </a:r>
            <a:r>
              <a:rPr i="1"/>
              <a:t>M.edulis</a:t>
            </a:r>
            <a:r>
              <a:t>). Это может объяснять преобладание </a:t>
            </a:r>
            <a:r>
              <a:rPr i="1"/>
              <a:t>M.trossulus</a:t>
            </a:r>
            <a:r>
              <a:t> на фукоидах, а </a:t>
            </a:r>
            <a:r>
              <a:rPr i="1"/>
              <a:t>M.edulis</a:t>
            </a:r>
            <a:r>
              <a:t> на грунте.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Сила прикрепления мидий T-морфотипа не демонстрирует существенной связи с соленостю в пределах диапазона ее варьирования, характерного для Белого моря.</a:t>
            </a:r>
          </a:p>
          <a:p>
            <a:pPr lvl="0"/>
            <a:r>
              <a:t>Сила прикрепления мидий E-морфотипа значимо снижается при солености, характерной для эстуариев.</a:t>
            </a:r>
          </a:p>
          <a:p>
            <a:pPr lvl="0"/>
            <a:r>
              <a:t>Это может объяснять более низкую частоту </a:t>
            </a:r>
            <a:r>
              <a:rPr i="1"/>
              <a:t>M.eduls</a:t>
            </a:r>
            <a:r>
              <a:t> в эстуариях, где преобладает </a:t>
            </a:r>
            <a:r>
              <a:rPr i="1"/>
              <a:t>M.trossulus</a:t>
            </a:r>
            <a:r>
              <a:t>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Биссус может использоваться как оружие в межвидовой конкуренции (</a:t>
            </a:r>
            <a:r>
              <a:rPr i="1"/>
              <a:t>M.edulis</a:t>
            </a:r>
            <a:r>
              <a:t> подавляет </a:t>
            </a:r>
            <a:r>
              <a:rPr i="1"/>
              <a:t>M.trossulus</a:t>
            </a:r>
            <a:r>
              <a:t>)</a:t>
            </a:r>
          </a:p>
          <a:p>
            <a:pPr lvl="0"/>
            <a:r>
              <a:t>Биссус может использоваться как оружие во внутривидовой конкуренции (</a:t>
            </a:r>
            <a:r>
              <a:rPr i="1"/>
              <a:t>M.trossulus</a:t>
            </a:r>
            <a:r>
              <a:t> подавляет конспецификов). Вероятно, следствием этого является тенденция к формированию однослойных плотных поселений, характерная для </a:t>
            </a:r>
            <a:r>
              <a:rPr i="1"/>
              <a:t>M.trossulus</a:t>
            </a:r>
            <a:r>
              <a:t>.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Биссус позволяет обороняться от морских звезд: оба вида сильнее прикрепляются к субстрату при наличии сигналов от звезд.</a:t>
            </a:r>
          </a:p>
          <a:p>
            <a:pPr lvl="0"/>
            <a:r>
              <a:t>Различий в этом поведенческом паттерне между </a:t>
            </a:r>
            <a:r>
              <a:rPr i="1"/>
              <a:t>M.edulis</a:t>
            </a:r>
            <a:r>
              <a:t> и </a:t>
            </a:r>
            <a:r>
              <a:rPr i="1"/>
              <a:t>M.trossulus</a:t>
            </a:r>
            <a:r>
              <a:t> мы не обнаружили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Некоторые виды фукоидов (</a:t>
            </a:r>
            <a:r>
              <a:rPr i="1"/>
              <a:t>F.vesiculosus</a:t>
            </a:r>
            <a:r>
              <a:t>), вероятно, могут выделять метаболиты, угнетающие образование биссуса.</a:t>
            </a:r>
          </a:p>
          <a:p>
            <a:pPr lvl="0"/>
            <a:r>
              <a:t>Различий в чувствительности к этому влиянию между </a:t>
            </a:r>
            <a:r>
              <a:rPr i="1"/>
              <a:t>M.edulis</a:t>
            </a:r>
            <a:r>
              <a:t> и </a:t>
            </a:r>
            <a:r>
              <a:rPr i="1"/>
              <a:t>M.trossulus</a:t>
            </a:r>
            <a:r>
              <a:t> мы не обнаружили.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ures/Final_slide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1042670" y="48895"/>
            <a:ext cx="10107295" cy="67646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Морфотип-тест для идентификации мидий</a:t>
            </a:r>
          </a:p>
        </p:txBody>
      </p:sp>
      <p:pic>
        <p:nvPicPr>
          <p:cNvPr id="5" name="Picture 1" descr="Figures/Morphotypes_russ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74930" y="1826260"/>
            <a:ext cx="6804660" cy="41027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3"/>
          <p:cNvSpPr txBox="1"/>
          <p:nvPr/>
        </p:nvSpPr>
        <p:spPr>
          <a:xfrm>
            <a:off x="74930" y="609219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Khaitov et al., 2021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78955" y="1740535"/>
            <a:ext cx="5181600" cy="4351338"/>
          </a:xfrm>
        </p:spPr>
        <p:txBody>
          <a:bodyPr/>
          <a:lstStyle/>
          <a:p>
            <a:pPr marL="0" lvl="0" indent="0">
              <a:buNone/>
            </a:pPr>
            <a:r>
              <a:rPr b="1"/>
              <a:t>Морфотипы мидий позволяют с высокой вероятностью идентифицировать мидий</a:t>
            </a:r>
            <a:endParaRPr b="1"/>
          </a:p>
          <a:p>
            <a:pPr lvl="0"/>
            <a:r>
              <a:rPr i="1"/>
              <a:t>E - морфотип</a:t>
            </a:r>
            <a:r>
              <a:t> — соответствует </a:t>
            </a:r>
            <a:r>
              <a:rPr i="1"/>
              <a:t>M.edulis</a:t>
            </a:r>
            <a:r>
              <a:t> (вероятность правильного определения ~90%)</a:t>
            </a:r>
          </a:p>
          <a:p>
            <a:pPr lvl="0"/>
            <a:r>
              <a:rPr i="1"/>
              <a:t>T- морфотип</a:t>
            </a:r>
            <a:r>
              <a:t> — соответствует </a:t>
            </a:r>
            <a:r>
              <a:rPr i="1"/>
              <a:t>M.trossulus</a:t>
            </a:r>
            <a:r>
              <a:t> (вероятность правильного определения ~80%)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Разделение экологических ниш у беломорских мидий</a:t>
            </a:r>
          </a:p>
        </p:txBody>
      </p:sp>
      <p:pic>
        <p:nvPicPr>
          <p:cNvPr id="6" name="Picture 1" descr="Figures/Plot_PT_no_size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1206500" y="1816100"/>
            <a:ext cx="4064000" cy="3835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Мидии </a:t>
            </a:r>
            <a:r>
              <a:rPr i="1"/>
              <a:t>T-морфотипа</a:t>
            </a:r>
            <a:r>
              <a:t> чаще встречаются в эстуариях</a:t>
            </a:r>
          </a:p>
        </p:txBody>
      </p:sp>
      <p:pic>
        <p:nvPicPr>
          <p:cNvPr id="4" name="Picture 1" descr="Khaitov_Byssus_in_mussel_life_files/figure-pptx/unnamed-chunk-4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Частота мидий </a:t>
            </a:r>
            <a:r>
              <a:rPr i="1"/>
              <a:t>T-морфотипа</a:t>
            </a:r>
            <a:r>
              <a:t> на фукоидах выше, чем на грунте.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Возможные причины расхождения по субстратам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Талломы водорослей находятся под воздействием прибоя.</a:t>
            </a:r>
          </a:p>
          <a:p>
            <a:pPr lvl="0"/>
            <a:r>
              <a:t>Если мидии разных видов имеют разную силу прикрепления, то на фукоидах будет удерживаться тот вид, у которого биссус прочнее.</a:t>
            </a:r>
          </a:p>
          <a:p>
            <a:pPr lvl="0"/>
            <a:r>
              <a:rPr b="1"/>
              <a:t>Необходимо изучение свойств биссуса у мидий разных видов.</a:t>
            </a:r>
            <a:endParaRPr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Задачи, решаемые с помощью биссуса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Закрепление на субстрате</a:t>
            </a:r>
          </a:p>
          <a:p>
            <a:pPr lvl="0"/>
            <a:r>
              <a:t>“Оружие” против конкурентов и хищников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marL="0" lvl="0" indent="0">
              <a:buNone/>
            </a:pPr>
            <a:r>
              <a:t>Биссус в мире беломорских мидий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Количество биссусных нитей</a:t>
            </a:r>
          </a:p>
        </p:txBody>
      </p:sp>
      <p:pic>
        <p:nvPicPr>
          <p:cNvPr id="4" name="Picture 1" descr="Khaitov_Byssus_in_mussel_life_files/figure-pptx/unnamed-chunk-6-1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3505200" y="1816100"/>
            <a:ext cx="4800600" cy="3835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3"/>
          <p:cNvSpPr txBox="1"/>
          <p:nvPr/>
        </p:nvSpPr>
        <p:spPr>
          <a:xfrm>
            <a:off x="647700" y="5651500"/>
            <a:ext cx="10515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rPr b="1"/>
              <a:t>Мидии T-морфотипа выделяют больше нитей биссуса.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marL="0" lvl="0" indent="0">
              <a:buNone/>
            </a:pPr>
            <a:r>
              <a:t>Сила прикрепления</a:t>
            </a:r>
          </a:p>
        </p:txBody>
      </p:sp>
      <p:pic>
        <p:nvPicPr>
          <p:cNvPr id="6" name="Picture 1" descr="Figures/Force_plate_with_dinamometr.png"/>
          <p:cNvPicPr>
            <a:picLocks noGrp="1" noChangeAspect="1"/>
          </p:cNvPicPr>
          <p:nvPr/>
        </p:nvPicPr>
        <p:blipFill>
          <a:blip r:embed="rId1"/>
          <a:stretch>
            <a:fillRect/>
          </a:stretch>
        </p:blipFill>
        <p:spPr bwMode="auto">
          <a:xfrm>
            <a:off x="647700" y="2070100"/>
            <a:ext cx="5181600" cy="33147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Экспериментальная пластина</a:t>
            </a:r>
          </a:p>
        </p:txBody>
      </p:sp>
      <p:pic>
        <p:nvPicPr>
          <p:cNvPr id="4" name="Picture 1" descr="Khaitov_Byssus_in_mussel_life_files/figure-pptx/unnamed-chunk-7-1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marL="0" lvl="0" indent="0" algn="ctr">
              <a:buNone/>
            </a:pPr>
            <a:r>
              <a:t>Мидии T-морфотипа сильнее прикрепляются к субстрату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4273</Words>
  <Application>WPS Presentation</Application>
  <PresentationFormat/>
  <Paragraphs>121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Биссус в войне и мире беломорских мидий</vt:lpstr>
      <vt:lpstr>Беломорские мидии</vt:lpstr>
      <vt:lpstr>Морфотип-тест для идентификации мидий</vt:lpstr>
      <vt:lpstr>Разделение экологических ниш у беломорских мидий</vt:lpstr>
      <vt:lpstr>Возможные причины расхождения по субстратам</vt:lpstr>
      <vt:lpstr>Задачи, решаемые с помощью биссуса</vt:lpstr>
      <vt:lpstr>Биссус в мире беломорских мидий</vt:lpstr>
      <vt:lpstr>Количество биссусных нитей</vt:lpstr>
      <vt:lpstr>Сила прикрепления</vt:lpstr>
      <vt:lpstr>Влияние солености на силу прикрепления к субстрату</vt:lpstr>
      <vt:lpstr>Война между мидиями</vt:lpstr>
      <vt:lpstr>Однослойные VS многослойные поселения мидий, или кто на ком?</vt:lpstr>
      <vt:lpstr>Кто кого?</vt:lpstr>
      <vt:lpstr>“Проникающий” биссус</vt:lpstr>
      <vt:lpstr>Mytilus trossulus: бей своих?</vt:lpstr>
      <vt:lpstr>Биссус в войне с врагами</vt:lpstr>
      <vt:lpstr>Морские звезды - естественные враги мидий</vt:lpstr>
      <vt:lpstr>Война с биссусом</vt:lpstr>
      <vt:lpstr>Фукоиды: борьба с обрастанием?</vt:lpstr>
      <vt:lpstr>Итоги</vt:lpstr>
      <vt:lpstr>Использование биссуса беломорскими мидиями</vt:lpstr>
      <vt:lpstr>Использование биссуса беломорскими мидиями</vt:lpstr>
      <vt:lpstr>Использование биссуса беломорскими мидиями</vt:lpstr>
      <vt:lpstr>Использование биссуса беломорскими мидиями</vt:lpstr>
      <vt:lpstr>Использование биссуса беломорскими мидиями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Биссус в войне и мире беломорских мидий</dc:title>
  <dc:creator>В.Хайтов, А.Ковалев, П.Александрова, В.Шеламова, Т.Ершова</dc:creator>
  <cp:lastModifiedBy>google1599737165</cp:lastModifiedBy>
  <cp:revision>2</cp:revision>
  <dcterms:created xsi:type="dcterms:W3CDTF">2023-11-30T17:37:20Z</dcterms:created>
  <dcterms:modified xsi:type="dcterms:W3CDTF">2023-11-30T17:46:57Z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Чтения памяти К. М. Дерюгина 2023</vt:lpwstr>
  </property>
  <property fmtid="{D5CDD505-2E9C-101B-9397-08002B2CF9AE}" pid="3" name="output">
    <vt:lpwstr/>
  </property>
  <property fmtid="{D5CDD505-2E9C-101B-9397-08002B2CF9AE}" pid="4" name="ICV">
    <vt:lpwstr>3FEFF96D4B4447CE8A1A1DF2E849347A_12</vt:lpwstr>
  </property>
  <property fmtid="{D5CDD505-2E9C-101B-9397-08002B2CF9AE}" pid="5" name="KSOProductBuildVer">
    <vt:lpwstr>1049-12.2.0.13306</vt:lpwstr>
  </property>
</Properties>
</file>